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93" r:id="rId3"/>
    <p:sldId id="292" r:id="rId4"/>
    <p:sldId id="297" r:id="rId5"/>
    <p:sldId id="290" r:id="rId6"/>
    <p:sldId id="294" r:id="rId7"/>
    <p:sldId id="295" r:id="rId8"/>
    <p:sldId id="296" r:id="rId9"/>
    <p:sldId id="282" r:id="rId10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09E"/>
    <a:srgbClr val="13A6FF"/>
    <a:srgbClr val="11B08B"/>
    <a:srgbClr val="FF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FB7F0-CA79-4FF3-81B5-2D24E29EFE27}" v="2" dt="2022-07-12T13:53:52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3"/>
    <p:restoredTop sz="93596"/>
  </p:normalViewPr>
  <p:slideViewPr>
    <p:cSldViewPr snapToGrid="0" snapToObjects="1">
      <p:cViewPr varScale="1">
        <p:scale>
          <a:sx n="39" d="100"/>
          <a:sy n="39" d="100"/>
        </p:scale>
        <p:origin x="610" y="67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Dube" userId="c63f84d9781fa2ef" providerId="LiveId" clId="{B8EFB7F0-CA79-4FF3-81B5-2D24E29EFE27}"/>
    <pc:docChg chg="custSel addSld modSld sldOrd">
      <pc:chgData name="Paul Dube" userId="c63f84d9781fa2ef" providerId="LiveId" clId="{B8EFB7F0-CA79-4FF3-81B5-2D24E29EFE27}" dt="2022-07-12T14:04:56.137" v="466" actId="20577"/>
      <pc:docMkLst>
        <pc:docMk/>
      </pc:docMkLst>
      <pc:sldChg chg="modSp mod">
        <pc:chgData name="Paul Dube" userId="c63f84d9781fa2ef" providerId="LiveId" clId="{B8EFB7F0-CA79-4FF3-81B5-2D24E29EFE27}" dt="2022-07-12T13:47:33.547" v="163" actId="20577"/>
        <pc:sldMkLst>
          <pc:docMk/>
          <pc:sldMk cId="351734330" sldId="256"/>
        </pc:sldMkLst>
        <pc:spChg chg="mod">
          <ac:chgData name="Paul Dube" userId="c63f84d9781fa2ef" providerId="LiveId" clId="{B8EFB7F0-CA79-4FF3-81B5-2D24E29EFE27}" dt="2022-07-12T13:47:33.547" v="163" actId="20577"/>
          <ac:spMkLst>
            <pc:docMk/>
            <pc:sldMk cId="351734330" sldId="256"/>
            <ac:spMk id="2" creationId="{BCB75ED9-E640-4CB6-A39A-F65AF3FF9B08}"/>
          </ac:spMkLst>
        </pc:spChg>
      </pc:sldChg>
      <pc:sldChg chg="addSp delSp modSp mod">
        <pc:chgData name="Paul Dube" userId="c63f84d9781fa2ef" providerId="LiveId" clId="{B8EFB7F0-CA79-4FF3-81B5-2D24E29EFE27}" dt="2022-07-12T14:01:32.620" v="462" actId="1038"/>
        <pc:sldMkLst>
          <pc:docMk/>
          <pc:sldMk cId="1131166440" sldId="282"/>
        </pc:sldMkLst>
        <pc:spChg chg="mod">
          <ac:chgData name="Paul Dube" userId="c63f84d9781fa2ef" providerId="LiveId" clId="{B8EFB7F0-CA79-4FF3-81B5-2D24E29EFE27}" dt="2022-07-12T14:01:32.620" v="462" actId="1038"/>
          <ac:spMkLst>
            <pc:docMk/>
            <pc:sldMk cId="1131166440" sldId="282"/>
            <ac:spMk id="2" creationId="{215B5CDB-A2DE-754F-BE6D-0872D221196A}"/>
          </ac:spMkLst>
        </pc:spChg>
        <pc:spChg chg="add mod">
          <ac:chgData name="Paul Dube" userId="c63f84d9781fa2ef" providerId="LiveId" clId="{B8EFB7F0-CA79-4FF3-81B5-2D24E29EFE27}" dt="2022-07-12T14:00:32.868" v="422" actId="2711"/>
          <ac:spMkLst>
            <pc:docMk/>
            <pc:sldMk cId="1131166440" sldId="282"/>
            <ac:spMk id="3" creationId="{FDA35296-8216-D7FB-E308-DC91E0748A2D}"/>
          </ac:spMkLst>
        </pc:spChg>
        <pc:spChg chg="mod">
          <ac:chgData name="Paul Dube" userId="c63f84d9781fa2ef" providerId="LiveId" clId="{B8EFB7F0-CA79-4FF3-81B5-2D24E29EFE27}" dt="2022-07-12T14:00:16.378" v="421" actId="2711"/>
          <ac:spMkLst>
            <pc:docMk/>
            <pc:sldMk cId="1131166440" sldId="282"/>
            <ac:spMk id="5" creationId="{237A4EB2-61FB-7940-A660-7402B57378D6}"/>
          </ac:spMkLst>
        </pc:spChg>
        <pc:spChg chg="mod">
          <ac:chgData name="Paul Dube" userId="c63f84d9781fa2ef" providerId="LiveId" clId="{B8EFB7F0-CA79-4FF3-81B5-2D24E29EFE27}" dt="2022-07-12T13:49:22.564" v="167" actId="20577"/>
          <ac:spMkLst>
            <pc:docMk/>
            <pc:sldMk cId="1131166440" sldId="282"/>
            <ac:spMk id="9" creationId="{C3BFDCDE-AE7E-7C49-92A9-F17B7315F2DB}"/>
          </ac:spMkLst>
        </pc:spChg>
        <pc:spChg chg="del">
          <ac:chgData name="Paul Dube" userId="c63f84d9781fa2ef" providerId="LiveId" clId="{B8EFB7F0-CA79-4FF3-81B5-2D24E29EFE27}" dt="2022-07-12T13:49:17.953" v="165" actId="478"/>
          <ac:spMkLst>
            <pc:docMk/>
            <pc:sldMk cId="1131166440" sldId="282"/>
            <ac:spMk id="14" creationId="{AF1D1E71-3057-5745-A749-EF795B19AD15}"/>
          </ac:spMkLst>
        </pc:spChg>
        <pc:spChg chg="add mod">
          <ac:chgData name="Paul Dube" userId="c63f84d9781fa2ef" providerId="LiveId" clId="{B8EFB7F0-CA79-4FF3-81B5-2D24E29EFE27}" dt="2022-07-12T13:49:29.962" v="169"/>
          <ac:spMkLst>
            <pc:docMk/>
            <pc:sldMk cId="1131166440" sldId="282"/>
            <ac:spMk id="18" creationId="{870B0A31-0957-31AB-916D-F506E48D2EDA}"/>
          </ac:spMkLst>
        </pc:spChg>
        <pc:spChg chg="del">
          <ac:chgData name="Paul Dube" userId="c63f84d9781fa2ef" providerId="LiveId" clId="{B8EFB7F0-CA79-4FF3-81B5-2D24E29EFE27}" dt="2022-07-12T13:49:25.637" v="168" actId="478"/>
          <ac:spMkLst>
            <pc:docMk/>
            <pc:sldMk cId="1131166440" sldId="282"/>
            <ac:spMk id="19" creationId="{8F8D06A3-F30F-E144-9405-1D6636D7B7A0}"/>
          </ac:spMkLst>
        </pc:spChg>
        <pc:spChg chg="del">
          <ac:chgData name="Paul Dube" userId="c63f84d9781fa2ef" providerId="LiveId" clId="{B8EFB7F0-CA79-4FF3-81B5-2D24E29EFE27}" dt="2022-07-12T13:49:13.978" v="164" actId="478"/>
          <ac:spMkLst>
            <pc:docMk/>
            <pc:sldMk cId="1131166440" sldId="282"/>
            <ac:spMk id="20" creationId="{7CEA02E7-949E-FB4B-9B43-BBC18C32DE1F}"/>
          </ac:spMkLst>
        </pc:spChg>
        <pc:picChg chg="del">
          <ac:chgData name="Paul Dube" userId="c63f84d9781fa2ef" providerId="LiveId" clId="{B8EFB7F0-CA79-4FF3-81B5-2D24E29EFE27}" dt="2022-07-12T13:49:33.048" v="170" actId="478"/>
          <ac:picMkLst>
            <pc:docMk/>
            <pc:sldMk cId="1131166440" sldId="282"/>
            <ac:picMk id="15" creationId="{75D541AD-4AD1-E34C-9631-14598F85E514}"/>
          </ac:picMkLst>
        </pc:picChg>
        <pc:picChg chg="add mod">
          <ac:chgData name="Paul Dube" userId="c63f84d9781fa2ef" providerId="LiveId" clId="{B8EFB7F0-CA79-4FF3-81B5-2D24E29EFE27}" dt="2022-07-12T13:49:29.962" v="169"/>
          <ac:picMkLst>
            <pc:docMk/>
            <pc:sldMk cId="1131166440" sldId="282"/>
            <ac:picMk id="17" creationId="{E738452D-865C-9F6A-415B-8891432E81EA}"/>
          </ac:picMkLst>
        </pc:picChg>
      </pc:sldChg>
      <pc:sldChg chg="modSp mod">
        <pc:chgData name="Paul Dube" userId="c63f84d9781fa2ef" providerId="LiveId" clId="{B8EFB7F0-CA79-4FF3-81B5-2D24E29EFE27}" dt="2022-07-12T14:04:56.137" v="466" actId="20577"/>
        <pc:sldMkLst>
          <pc:docMk/>
          <pc:sldMk cId="3942790473" sldId="290"/>
        </pc:sldMkLst>
        <pc:spChg chg="mod">
          <ac:chgData name="Paul Dube" userId="c63f84d9781fa2ef" providerId="LiveId" clId="{B8EFB7F0-CA79-4FF3-81B5-2D24E29EFE27}" dt="2022-07-12T14:04:56.137" v="466" actId="20577"/>
          <ac:spMkLst>
            <pc:docMk/>
            <pc:sldMk cId="3942790473" sldId="290"/>
            <ac:spMk id="10" creationId="{D95552E4-C6B0-0B81-31FB-76FA80CA00C0}"/>
          </ac:spMkLst>
        </pc:spChg>
      </pc:sldChg>
      <pc:sldChg chg="modSp mod ord">
        <pc:chgData name="Paul Dube" userId="c63f84d9781fa2ef" providerId="LiveId" clId="{B8EFB7F0-CA79-4FF3-81B5-2D24E29EFE27}" dt="2022-07-12T13:59:24.416" v="420" actId="207"/>
        <pc:sldMkLst>
          <pc:docMk/>
          <pc:sldMk cId="1338292878" sldId="293"/>
        </pc:sldMkLst>
        <pc:spChg chg="mod">
          <ac:chgData name="Paul Dube" userId="c63f84d9781fa2ef" providerId="LiveId" clId="{B8EFB7F0-CA79-4FF3-81B5-2D24E29EFE27}" dt="2022-07-12T13:59:24.416" v="420" actId="207"/>
          <ac:spMkLst>
            <pc:docMk/>
            <pc:sldMk cId="1338292878" sldId="293"/>
            <ac:spMk id="22" creationId="{CF51D986-1327-BF49-AA92-EFE6BF16E6A2}"/>
          </ac:spMkLst>
        </pc:spChg>
      </pc:sldChg>
      <pc:sldChg chg="modSp add mod">
        <pc:chgData name="Paul Dube" userId="c63f84d9781fa2ef" providerId="LiveId" clId="{B8EFB7F0-CA79-4FF3-81B5-2D24E29EFE27}" dt="2022-07-12T14:04:24.702" v="464" actId="20577"/>
        <pc:sldMkLst>
          <pc:docMk/>
          <pc:sldMk cId="2057546996" sldId="297"/>
        </pc:sldMkLst>
        <pc:spChg chg="mod">
          <ac:chgData name="Paul Dube" userId="c63f84d9781fa2ef" providerId="LiveId" clId="{B8EFB7F0-CA79-4FF3-81B5-2D24E29EFE27}" dt="2022-07-12T14:04:24.702" v="464" actId="20577"/>
          <ac:spMkLst>
            <pc:docMk/>
            <pc:sldMk cId="2057546996" sldId="297"/>
            <ac:spMk id="22" creationId="{CF51D986-1327-BF49-AA92-EFE6BF16E6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36A53-D0EA-421F-BC8A-A4A5C450CA6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F8548-AA50-492C-83D0-8316B0DA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4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F8548-AA50-492C-83D0-8316B0DAA1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6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9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1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80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80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9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7" y="1974853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9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9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7" y="1974853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9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3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nture.com/us-en/insights/security/cost-cybercrime-study" TargetMode="Externa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iscox.com/documents/2019-Hiscox-Cyber-Readiness-Repor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echtarget.com/searchsecurity/definition/social-engineering" TargetMode="External"/><Relationship Id="rId4" Type="http://schemas.openxmlformats.org/officeDocument/2006/relationships/hyperlink" Target="https://success.trendmicro.com/solution/1121072-what-is-spear-phish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security/feature/Ransomware-trends-statistics-and-facts" TargetMode="External"/><Relationship Id="rId2" Type="http://schemas.openxmlformats.org/officeDocument/2006/relationships/hyperlink" Target="https://www.techtarget.com/searchdisasterrecovery/tip/Prepare-and-conduct-a-ransomware-tabletop-exercis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dube@agile-path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hyperlink" Target="https://agile-path.com/consulting/agilepath-cyber-practi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6096"/>
            <a:ext cx="24384000" cy="4389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F4422-ED46-5B40-803D-D996492BA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72" y="7523016"/>
            <a:ext cx="11247143" cy="39644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E96553-B6EE-A64F-8E01-5CCAAE9400FB}"/>
              </a:ext>
            </a:extLst>
          </p:cNvPr>
          <p:cNvSpPr txBox="1"/>
          <p:nvPr/>
        </p:nvSpPr>
        <p:spPr>
          <a:xfrm>
            <a:off x="7336847" y="11161650"/>
            <a:ext cx="9787372" cy="7694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4400" b="1" spc="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AGILEPATH CORPORATION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97C07-79AE-1F48-B0C3-AEF3C9D6D061}"/>
              </a:ext>
            </a:extLst>
          </p:cNvPr>
          <p:cNvSpPr txBox="1"/>
          <p:nvPr/>
        </p:nvSpPr>
        <p:spPr>
          <a:xfrm>
            <a:off x="7634715" y="11880836"/>
            <a:ext cx="8944742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pc="600" dirty="0">
                <a:solidFill>
                  <a:srgbClr val="0070C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www.agile-path.com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F9B85-DD0D-4EF7-B127-A64B322FE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295" y="432816"/>
            <a:ext cx="21046440" cy="701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20C57-1C67-4C24-BDF7-9A9355A4A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1911464" y="432816"/>
            <a:ext cx="2472536" cy="701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B24C25-EDCA-4AC3-8A0E-1EB33340A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0" y="432816"/>
            <a:ext cx="2472536" cy="701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2331B7-3C7C-402B-8AEC-3A08490E2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0" y="7407337"/>
            <a:ext cx="24384000" cy="755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35DBA-8FC9-464F-8EDB-9F6AC8B1CDDB}"/>
              </a:ext>
            </a:extLst>
          </p:cNvPr>
          <p:cNvSpPr txBox="1"/>
          <p:nvPr/>
        </p:nvSpPr>
        <p:spPr>
          <a:xfrm>
            <a:off x="2472537" y="7407338"/>
            <a:ext cx="1943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Technology and Management Consulting Solutions - Collaborate . Innovate . Succeed™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0FE28-ACF0-E94A-A07C-4201AB60866A}"/>
              </a:ext>
            </a:extLst>
          </p:cNvPr>
          <p:cNvSpPr/>
          <p:nvPr/>
        </p:nvSpPr>
        <p:spPr>
          <a:xfrm>
            <a:off x="0" y="13277088"/>
            <a:ext cx="24384000" cy="4389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59E762-B1C7-094B-9067-5958785095BE}"/>
              </a:ext>
            </a:extLst>
          </p:cNvPr>
          <p:cNvSpPr txBox="1"/>
          <p:nvPr/>
        </p:nvSpPr>
        <p:spPr>
          <a:xfrm>
            <a:off x="8950036" y="13315890"/>
            <a:ext cx="1543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AgilePath Corporation | www.agile-path.com  | Copyright@ 2022 AgilePath Corporation. All Rights Reserved and Confidential.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B75ED9-E640-4CB6-A39A-F65AF3FF9B08}"/>
              </a:ext>
            </a:extLst>
          </p:cNvPr>
          <p:cNvSpPr txBox="1"/>
          <p:nvPr/>
        </p:nvSpPr>
        <p:spPr>
          <a:xfrm>
            <a:off x="13596164" y="9086850"/>
            <a:ext cx="10058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Cyber Threats &amp; Prevention</a:t>
            </a:r>
          </a:p>
        </p:txBody>
      </p:sp>
    </p:spTree>
    <p:extLst>
      <p:ext uri="{BB962C8B-B14F-4D97-AF65-F5344CB8AC3E}">
        <p14:creationId xmlns:p14="http://schemas.microsoft.com/office/powerpoint/2010/main" val="3517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277088"/>
            <a:ext cx="24384000" cy="4389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D541AD-4AD1-E34C-9631-14598F85E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7" y="551295"/>
            <a:ext cx="4004149" cy="972706"/>
          </a:xfrm>
          <a:prstGeom prst="rect">
            <a:avLst/>
          </a:prstGeom>
        </p:spPr>
      </p:pic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10AB119E-10CD-0441-BAD6-E1F88FB58FC8}"/>
              </a:ext>
            </a:extLst>
          </p:cNvPr>
          <p:cNvSpPr/>
          <p:nvPr/>
        </p:nvSpPr>
        <p:spPr>
          <a:xfrm>
            <a:off x="27708" y="1856509"/>
            <a:ext cx="10474037" cy="138546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A8912FD-CB49-194E-93EA-D2F8D4E76907}"/>
              </a:ext>
            </a:extLst>
          </p:cNvPr>
          <p:cNvSpPr/>
          <p:nvPr/>
        </p:nvSpPr>
        <p:spPr>
          <a:xfrm>
            <a:off x="10515599" y="1870363"/>
            <a:ext cx="9545783" cy="124692"/>
          </a:xfrm>
          <a:prstGeom prst="round1Rect">
            <a:avLst/>
          </a:prstGeom>
          <a:ln>
            <a:solidFill>
              <a:srgbClr val="13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A0361-410A-A448-9206-BD369E88F33D}"/>
              </a:ext>
            </a:extLst>
          </p:cNvPr>
          <p:cNvSpPr txBox="1"/>
          <p:nvPr/>
        </p:nvSpPr>
        <p:spPr>
          <a:xfrm>
            <a:off x="10086109" y="13315890"/>
            <a:ext cx="1543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AgilePath Corporation | www.agile-path.com | Copyright@ 2022 AgilePath Corporation. All Rights Reserved and Confidential.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51D986-1327-BF49-AA92-EFE6BF16E6A2}"/>
              </a:ext>
            </a:extLst>
          </p:cNvPr>
          <p:cNvSpPr txBox="1"/>
          <p:nvPr/>
        </p:nvSpPr>
        <p:spPr>
          <a:xfrm>
            <a:off x="8572499" y="2577034"/>
            <a:ext cx="14545917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4400" b="1" dirty="0">
                <a:solidFill>
                  <a:srgbClr val="0070C0"/>
                </a:solidFill>
                <a:latin typeface="Bahnschrift" panose="020B0502040204020203" pitchFamily="34" charset="0"/>
              </a:rPr>
              <a:t>What We’ll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Cover Today</a:t>
            </a:r>
          </a:p>
          <a:p>
            <a:pPr algn="ctr"/>
            <a:endParaRPr lang="en-US" sz="44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en-US" sz="3200" dirty="0">
              <a:latin typeface="Candara" panose="020E0502030303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dirty="0">
                <a:latin typeface="Bahnschrift" panose="020B0502040204020203" pitchFamily="34" charset="0"/>
              </a:rPr>
              <a:t>Magnitude of the Cyber Threat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b="1" dirty="0">
              <a:latin typeface="Bahnschrift" panose="020B0502040204020203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dirty="0">
                <a:latin typeface="Bahnschrift" panose="020B0502040204020203" pitchFamily="34" charset="0"/>
              </a:rPr>
              <a:t>Why Are Malicious Cyber Actors Effective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b="1" dirty="0">
              <a:latin typeface="Bahnschrift" panose="020B0502040204020203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dirty="0">
                <a:latin typeface="Bahnschrift" panose="020B0502040204020203" pitchFamily="34" charset="0"/>
              </a:rPr>
              <a:t>The Cost of Cyber Crimes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b="1" dirty="0">
              <a:latin typeface="Bahnschrift" panose="020B0502040204020203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dirty="0"/>
              <a:t> </a:t>
            </a:r>
            <a:r>
              <a:rPr lang="en-US" sz="4000" b="1" dirty="0">
                <a:latin typeface="Bahnschrift" panose="020B0502040204020203" pitchFamily="34" charset="0"/>
              </a:rPr>
              <a:t>How are Cyber Crimes Implemented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b="1" dirty="0">
              <a:latin typeface="Bahnschrift" panose="020B0502040204020203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dirty="0">
                <a:latin typeface="Bahnschrift" panose="020B0502040204020203" pitchFamily="34" charset="0"/>
              </a:rPr>
              <a:t>Preventing Cyber Crimes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b="1" dirty="0">
              <a:latin typeface="Bahnschrift" panose="020B0502040204020203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70C0"/>
                </a:solidFill>
                <a:latin typeface="Bahnschrift" panose="020B0502040204020203" pitchFamily="34" charset="0"/>
              </a:rPr>
              <a:t>With Bill Henry – AgilePath Partner and Cyber Team Member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99AB5-31D2-4399-859E-0583E3F69173}"/>
              </a:ext>
            </a:extLst>
          </p:cNvPr>
          <p:cNvSpPr txBox="1"/>
          <p:nvPr/>
        </p:nvSpPr>
        <p:spPr>
          <a:xfrm>
            <a:off x="5562600" y="68464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Cyber Practice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DA65F-85A2-4FED-A19F-1391C1128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345" y="2769616"/>
            <a:ext cx="5015624" cy="30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277088"/>
            <a:ext cx="24384000" cy="4389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D541AD-4AD1-E34C-9631-14598F85E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7" y="551295"/>
            <a:ext cx="4004149" cy="972706"/>
          </a:xfrm>
          <a:prstGeom prst="rect">
            <a:avLst/>
          </a:prstGeom>
        </p:spPr>
      </p:pic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10AB119E-10CD-0441-BAD6-E1F88FB58FC8}"/>
              </a:ext>
            </a:extLst>
          </p:cNvPr>
          <p:cNvSpPr/>
          <p:nvPr/>
        </p:nvSpPr>
        <p:spPr>
          <a:xfrm>
            <a:off x="27708" y="1856509"/>
            <a:ext cx="10474037" cy="138546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A8912FD-CB49-194E-93EA-D2F8D4E76907}"/>
              </a:ext>
            </a:extLst>
          </p:cNvPr>
          <p:cNvSpPr/>
          <p:nvPr/>
        </p:nvSpPr>
        <p:spPr>
          <a:xfrm>
            <a:off x="10515599" y="1870363"/>
            <a:ext cx="9545783" cy="124692"/>
          </a:xfrm>
          <a:prstGeom prst="round1Rect">
            <a:avLst/>
          </a:prstGeom>
          <a:ln>
            <a:solidFill>
              <a:srgbClr val="13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A0361-410A-A448-9206-BD369E88F33D}"/>
              </a:ext>
            </a:extLst>
          </p:cNvPr>
          <p:cNvSpPr txBox="1"/>
          <p:nvPr/>
        </p:nvSpPr>
        <p:spPr>
          <a:xfrm>
            <a:off x="10086109" y="13315890"/>
            <a:ext cx="1543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AgilePath Corporation | www.agile-path.com | Copyright@ 2022 AgilePath Corporation. All Rights Reserved and Confidential.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51D986-1327-BF49-AA92-EFE6BF16E6A2}"/>
              </a:ext>
            </a:extLst>
          </p:cNvPr>
          <p:cNvSpPr txBox="1"/>
          <p:nvPr/>
        </p:nvSpPr>
        <p:spPr>
          <a:xfrm>
            <a:off x="8572500" y="2577034"/>
            <a:ext cx="11488882" cy="1037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Magnitude of the Cyber Threat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200" dirty="0">
              <a:latin typeface="Candara" panose="020E0502030303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 of critical infrastructure organizations experienced a ransomware attack in the last year</a:t>
            </a:r>
          </a:p>
          <a:p>
            <a:pPr marR="0"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64% of companies worldwide have experienced at least one form of a cyber attack</a:t>
            </a:r>
          </a:p>
          <a:p>
            <a:pPr marR="0"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Cybercriminals can penetrate 93 percent of company networks</a:t>
            </a:r>
          </a:p>
          <a:p>
            <a:pPr marR="0"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2020, cyber attacks grew more than 50% annually and ransomware cases grew by 150%</a:t>
            </a:r>
          </a:p>
          <a:p>
            <a:pPr marR="0"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Globally, 30k websites are hacked daily</a:t>
            </a:r>
          </a:p>
          <a:p>
            <a:pPr marR="0"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43% of cyber attacks are aimed at small businesses, according to 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Accenture’s Cost of Cybercrime Study</a:t>
            </a:r>
            <a:r>
              <a:rPr lang="en-US" sz="3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However, only 14% of small businesses are prepared to defend themselves.</a:t>
            </a:r>
            <a:endParaRPr lang="en-US" sz="40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99AB5-31D2-4399-859E-0583E3F69173}"/>
              </a:ext>
            </a:extLst>
          </p:cNvPr>
          <p:cNvSpPr txBox="1"/>
          <p:nvPr/>
        </p:nvSpPr>
        <p:spPr>
          <a:xfrm>
            <a:off x="5562600" y="68464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Cyber Practice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DA65F-85A2-4FED-A19F-1391C1128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345" y="2769616"/>
            <a:ext cx="5015624" cy="30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277088"/>
            <a:ext cx="24384000" cy="4389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D541AD-4AD1-E34C-9631-14598F85E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7" y="551295"/>
            <a:ext cx="4004149" cy="972706"/>
          </a:xfrm>
          <a:prstGeom prst="rect">
            <a:avLst/>
          </a:prstGeom>
        </p:spPr>
      </p:pic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10AB119E-10CD-0441-BAD6-E1F88FB58FC8}"/>
              </a:ext>
            </a:extLst>
          </p:cNvPr>
          <p:cNvSpPr/>
          <p:nvPr/>
        </p:nvSpPr>
        <p:spPr>
          <a:xfrm>
            <a:off x="27708" y="1856509"/>
            <a:ext cx="10474037" cy="138546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A8912FD-CB49-194E-93EA-D2F8D4E76907}"/>
              </a:ext>
            </a:extLst>
          </p:cNvPr>
          <p:cNvSpPr/>
          <p:nvPr/>
        </p:nvSpPr>
        <p:spPr>
          <a:xfrm>
            <a:off x="10515599" y="1870363"/>
            <a:ext cx="9545783" cy="124692"/>
          </a:xfrm>
          <a:prstGeom prst="round1Rect">
            <a:avLst/>
          </a:prstGeom>
          <a:ln>
            <a:solidFill>
              <a:srgbClr val="13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A0361-410A-A448-9206-BD369E88F33D}"/>
              </a:ext>
            </a:extLst>
          </p:cNvPr>
          <p:cNvSpPr txBox="1"/>
          <p:nvPr/>
        </p:nvSpPr>
        <p:spPr>
          <a:xfrm>
            <a:off x="10086109" y="13315890"/>
            <a:ext cx="1543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AgilePath Corporation | www.agile-path.com | Copyright@ 2022 AgilePath Corporation. All Rights Reserved and Confidential.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51D986-1327-BF49-AA92-EFE6BF16E6A2}"/>
              </a:ext>
            </a:extLst>
          </p:cNvPr>
          <p:cNvSpPr txBox="1"/>
          <p:nvPr/>
        </p:nvSpPr>
        <p:spPr>
          <a:xfrm>
            <a:off x="8572500" y="2577034"/>
            <a:ext cx="11488882" cy="863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Why Are Malicious Cyber Actors Effective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200" dirty="0">
              <a:latin typeface="Candara" panose="020E0502030303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Only 50% of U.S. businesses have a cybersecurity plan in place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dirty="0"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Of those, 32% haven’t changed their cybersecurity plan since the pandemic forced remote and hybrid operations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dirty="0"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Despite another record year of breaches including Solar Winds, Colonial Pipeline and others, half of U.S. Business still have not put a cybersecurity risk plan in place</a:t>
            </a:r>
            <a:endParaRPr lang="en-US" sz="40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99AB5-31D2-4399-859E-0583E3F69173}"/>
              </a:ext>
            </a:extLst>
          </p:cNvPr>
          <p:cNvSpPr txBox="1"/>
          <p:nvPr/>
        </p:nvSpPr>
        <p:spPr>
          <a:xfrm>
            <a:off x="5562600" y="68464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Cyber Practice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DA65F-85A2-4FED-A19F-1391C1128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345" y="2769616"/>
            <a:ext cx="5015624" cy="30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4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277088"/>
            <a:ext cx="24384000" cy="4389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D541AD-4AD1-E34C-9631-14598F85E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7" y="551295"/>
            <a:ext cx="4004149" cy="972706"/>
          </a:xfrm>
          <a:prstGeom prst="rect">
            <a:avLst/>
          </a:prstGeom>
        </p:spPr>
      </p:pic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10AB119E-10CD-0441-BAD6-E1F88FB58FC8}"/>
              </a:ext>
            </a:extLst>
          </p:cNvPr>
          <p:cNvSpPr/>
          <p:nvPr/>
        </p:nvSpPr>
        <p:spPr>
          <a:xfrm>
            <a:off x="27708" y="1856509"/>
            <a:ext cx="10474037" cy="138546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A8912FD-CB49-194E-93EA-D2F8D4E76907}"/>
              </a:ext>
            </a:extLst>
          </p:cNvPr>
          <p:cNvSpPr/>
          <p:nvPr/>
        </p:nvSpPr>
        <p:spPr>
          <a:xfrm>
            <a:off x="10515599" y="1870363"/>
            <a:ext cx="9545783" cy="124692"/>
          </a:xfrm>
          <a:prstGeom prst="round1Rect">
            <a:avLst/>
          </a:prstGeom>
          <a:ln>
            <a:solidFill>
              <a:srgbClr val="13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A0361-410A-A448-9206-BD369E88F33D}"/>
              </a:ext>
            </a:extLst>
          </p:cNvPr>
          <p:cNvSpPr txBox="1"/>
          <p:nvPr/>
        </p:nvSpPr>
        <p:spPr>
          <a:xfrm>
            <a:off x="10086109" y="13315890"/>
            <a:ext cx="1543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AgilePath Corporation | www.agile-path.com | Copyright@ 2022 AgilePath Corporation. All Rights Reserved and Confidential.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99AB5-31D2-4399-859E-0583E3F69173}"/>
              </a:ext>
            </a:extLst>
          </p:cNvPr>
          <p:cNvSpPr txBox="1"/>
          <p:nvPr/>
        </p:nvSpPr>
        <p:spPr>
          <a:xfrm>
            <a:off x="5562600" y="68464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Cyber Practice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DA65F-85A2-4FED-A19F-1391C1128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41" y="2520588"/>
            <a:ext cx="5756669" cy="3551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5552E4-C6B0-0B81-31FB-76FA80CA00C0}"/>
              </a:ext>
            </a:extLst>
          </p:cNvPr>
          <p:cNvSpPr txBox="1"/>
          <p:nvPr/>
        </p:nvSpPr>
        <p:spPr>
          <a:xfrm>
            <a:off x="8572500" y="2577034"/>
            <a:ext cx="11488882" cy="7835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What Motivates Malicious Cyber Actors</a:t>
            </a: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en-US" sz="3200" dirty="0">
              <a:latin typeface="Candara" panose="020E0502030303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Criminals are usually financially motivated looking to be paid a ransom for the key to release the encrypted files or in some cases they are looking to steal data and sell it.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 States </a:t>
            </a:r>
            <a:r>
              <a:rPr lang="en-US" sz="400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This </a:t>
            </a:r>
            <a:r>
              <a:rPr lang="en-US" sz="40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significant worry for larger companies and all companies</a:t>
            </a:r>
            <a:r>
              <a:rPr lang="en-US" sz="40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operating in specific verticals including critical infrastructure, </a:t>
            </a:r>
            <a:r>
              <a:rPr lang="en-US" sz="40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defense, IP creation.</a:t>
            </a:r>
            <a:endParaRPr lang="en-US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277088"/>
            <a:ext cx="24384000" cy="4389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D541AD-4AD1-E34C-9631-14598F85E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7" y="551295"/>
            <a:ext cx="4004149" cy="972706"/>
          </a:xfrm>
          <a:prstGeom prst="rect">
            <a:avLst/>
          </a:prstGeom>
        </p:spPr>
      </p:pic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10AB119E-10CD-0441-BAD6-E1F88FB58FC8}"/>
              </a:ext>
            </a:extLst>
          </p:cNvPr>
          <p:cNvSpPr/>
          <p:nvPr/>
        </p:nvSpPr>
        <p:spPr>
          <a:xfrm>
            <a:off x="27708" y="1856509"/>
            <a:ext cx="10474037" cy="138546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A8912FD-CB49-194E-93EA-D2F8D4E76907}"/>
              </a:ext>
            </a:extLst>
          </p:cNvPr>
          <p:cNvSpPr/>
          <p:nvPr/>
        </p:nvSpPr>
        <p:spPr>
          <a:xfrm>
            <a:off x="10515599" y="1870363"/>
            <a:ext cx="9545783" cy="124692"/>
          </a:xfrm>
          <a:prstGeom prst="round1Rect">
            <a:avLst/>
          </a:prstGeom>
          <a:ln>
            <a:solidFill>
              <a:srgbClr val="13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A0361-410A-A448-9206-BD369E88F33D}"/>
              </a:ext>
            </a:extLst>
          </p:cNvPr>
          <p:cNvSpPr txBox="1"/>
          <p:nvPr/>
        </p:nvSpPr>
        <p:spPr>
          <a:xfrm>
            <a:off x="10086109" y="13315890"/>
            <a:ext cx="1543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AgilePath Corporation | www.agile-path.com | Copyright@ 2022 AgilePath Corporation. All Rights Reserved and Confidential.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99AB5-31D2-4399-859E-0583E3F69173}"/>
              </a:ext>
            </a:extLst>
          </p:cNvPr>
          <p:cNvSpPr txBox="1"/>
          <p:nvPr/>
        </p:nvSpPr>
        <p:spPr>
          <a:xfrm>
            <a:off x="5562600" y="68464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Cyber Practice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DA65F-85A2-4FED-A19F-1391C1128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41" y="2520588"/>
            <a:ext cx="5756669" cy="3551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5552E4-C6B0-0B81-31FB-76FA80CA00C0}"/>
              </a:ext>
            </a:extLst>
          </p:cNvPr>
          <p:cNvSpPr txBox="1"/>
          <p:nvPr/>
        </p:nvSpPr>
        <p:spPr>
          <a:xfrm>
            <a:off x="8572500" y="2577034"/>
            <a:ext cx="11488882" cy="750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The Cost of Cyber Crimes</a:t>
            </a: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en-US" sz="3200" dirty="0">
              <a:latin typeface="Candara" panose="020E0502030303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single attack -- be it a data breach, malware, ransomware or DDoS attack -- costs companies of all sizes an average of $200,000, and many affected companies go out of business within six months of the attack, according to </a:t>
            </a:r>
            <a:r>
              <a:rPr lang="en-US" sz="4400" u="sng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insurance company </a:t>
            </a:r>
            <a:r>
              <a:rPr lang="en-US" sz="4400" u="sng" dirty="0" err="1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Hiscox</a:t>
            </a:r>
            <a:r>
              <a:rPr lang="en-US" sz="44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en-US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277088"/>
            <a:ext cx="24384000" cy="4389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D541AD-4AD1-E34C-9631-14598F85E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7" y="551295"/>
            <a:ext cx="4004149" cy="972706"/>
          </a:xfrm>
          <a:prstGeom prst="rect">
            <a:avLst/>
          </a:prstGeom>
        </p:spPr>
      </p:pic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10AB119E-10CD-0441-BAD6-E1F88FB58FC8}"/>
              </a:ext>
            </a:extLst>
          </p:cNvPr>
          <p:cNvSpPr/>
          <p:nvPr/>
        </p:nvSpPr>
        <p:spPr>
          <a:xfrm>
            <a:off x="27708" y="1856509"/>
            <a:ext cx="10474037" cy="138546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A8912FD-CB49-194E-93EA-D2F8D4E76907}"/>
              </a:ext>
            </a:extLst>
          </p:cNvPr>
          <p:cNvSpPr/>
          <p:nvPr/>
        </p:nvSpPr>
        <p:spPr>
          <a:xfrm>
            <a:off x="10515599" y="1870363"/>
            <a:ext cx="9545783" cy="124692"/>
          </a:xfrm>
          <a:prstGeom prst="round1Rect">
            <a:avLst/>
          </a:prstGeom>
          <a:ln>
            <a:solidFill>
              <a:srgbClr val="13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A0361-410A-A448-9206-BD369E88F33D}"/>
              </a:ext>
            </a:extLst>
          </p:cNvPr>
          <p:cNvSpPr txBox="1"/>
          <p:nvPr/>
        </p:nvSpPr>
        <p:spPr>
          <a:xfrm>
            <a:off x="10086109" y="13315890"/>
            <a:ext cx="1543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AgilePath Corporation | www.agile-path.com | Copyright@ 2022 AgilePath Corporation. All Rights Reserved and Confidential.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99AB5-31D2-4399-859E-0583E3F69173}"/>
              </a:ext>
            </a:extLst>
          </p:cNvPr>
          <p:cNvSpPr txBox="1"/>
          <p:nvPr/>
        </p:nvSpPr>
        <p:spPr>
          <a:xfrm>
            <a:off x="5562600" y="68464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Cyber Practice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DA65F-85A2-4FED-A19F-1391C1128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42" y="2520588"/>
            <a:ext cx="3841482" cy="23700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5552E4-C6B0-0B81-31FB-76FA80CA00C0}"/>
              </a:ext>
            </a:extLst>
          </p:cNvPr>
          <p:cNvSpPr txBox="1"/>
          <p:nvPr/>
        </p:nvSpPr>
        <p:spPr>
          <a:xfrm>
            <a:off x="5264726" y="2219230"/>
            <a:ext cx="18282033" cy="11481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How are Cyber Crimes Implemented</a:t>
            </a:r>
          </a:p>
          <a:p>
            <a:pPr>
              <a:lnSpc>
                <a:spcPct val="50000"/>
              </a:lnSpc>
            </a:pPr>
            <a:endParaRPr lang="en-US" sz="44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4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attacker's path from external networks to target systems begins with breaching the network perimeter. According to the research, on average, it takes two days to penetrate a company's internal network. Credential compromise is the main route in (71 percent of companies), primarily because of simple passwords being used, including for accounts used for system administration.</a:t>
            </a:r>
          </a:p>
          <a:p>
            <a:pPr marL="342900" marR="0" lvl="0" indent="-34290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4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93 percent of cases, an external attacker can breach an organization's network perimeter and gain access to local network resources </a:t>
            </a:r>
          </a:p>
          <a:p>
            <a:pPr marL="342900" marR="0" lvl="0" indent="-34290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4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90% of cyber attacks begin as spear phishing emails, according to Trend Micro </a:t>
            </a:r>
            <a:r>
              <a:rPr lang="en-US" sz="3400" u="sng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researchers</a:t>
            </a:r>
            <a:r>
              <a:rPr lang="en-US" sz="34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Spear phishing is a type of </a:t>
            </a:r>
            <a:r>
              <a:rPr lang="en-US" sz="3400" u="sng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social engineering</a:t>
            </a:r>
            <a:r>
              <a:rPr lang="en-US" sz="34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which attackers target a specific individual -- or individuals -- within a company through their social media presence and then create a phishing email campaign tailored specifically to that person. It's a major issue that security professionals should be wary of in 2022.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400" b="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Vulnerable software supply chains</a:t>
            </a:r>
            <a:endParaRPr lang="en-US" sz="3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400" b="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Software supply chain attacks hit three out of five companies in 2021 </a:t>
            </a:r>
            <a:r>
              <a:rPr lang="en-US" sz="34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Log4j exposed.</a:t>
            </a:r>
            <a:endParaRPr lang="en-US" sz="3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400" b="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82 percent of CIOs believe their software supply chains are vulnerable</a:t>
            </a:r>
            <a:endParaRPr lang="en-US" sz="3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en-US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3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95552E4-C6B0-0B81-31FB-76FA80CA00C0}"/>
              </a:ext>
            </a:extLst>
          </p:cNvPr>
          <p:cNvSpPr txBox="1"/>
          <p:nvPr/>
        </p:nvSpPr>
        <p:spPr>
          <a:xfrm>
            <a:off x="4927601" y="2219230"/>
            <a:ext cx="18008600" cy="1040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Preventing Cyber Crimes</a:t>
            </a:r>
          </a:p>
          <a:p>
            <a:pPr>
              <a:lnSpc>
                <a:spcPct val="50000"/>
              </a:lnSpc>
            </a:pPr>
            <a:endParaRPr lang="en-US" sz="44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609600" marR="0" lvl="0" indent="-5588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Prepare Your Cyber Defense</a:t>
            </a:r>
          </a:p>
          <a:p>
            <a:pPr marL="1524000" lvl="1" indent="-558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Implement a defense-in-depth security program. </a:t>
            </a:r>
            <a:r>
              <a:rPr lang="en-US" sz="28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Ransomware is just one of many risks that IT users face. Having multiple layers of defense is a key best practice.</a:t>
            </a:r>
            <a:endParaRPr lang="en-US" sz="2800" dirty="0"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marL="1524000" lvl="1" indent="-558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Implement monitoring technologies and a strong mitigation process.</a:t>
            </a:r>
            <a:r>
              <a:rPr lang="en-US" sz="28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 Detection identifies potential risks that could lead to exploitation</a:t>
            </a:r>
            <a:r>
              <a:rPr lang="en-US" sz="28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 and the mitigation process eliminates the risk.</a:t>
            </a:r>
          </a:p>
          <a:p>
            <a:pPr marL="1524000" lvl="1" indent="-558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Design security into new applications </a:t>
            </a:r>
            <a:r>
              <a:rPr lang="en-US" sz="28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from the beginning rather than “retrofitting” security after the </a:t>
            </a:r>
            <a:r>
              <a:rPr lang="en-US" sz="28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fact.</a:t>
            </a:r>
          </a:p>
          <a:p>
            <a:pPr marL="965200" lvl="1"/>
            <a:endParaRPr lang="en-US" sz="2800" dirty="0"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marL="609600" marR="0" lvl="0" indent="-5588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Educate your teams about the cyber threat</a:t>
            </a:r>
          </a:p>
          <a:p>
            <a:pPr marL="1524000" lvl="1" indent="-558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Educate employees about the risks of social engineering. </a:t>
            </a:r>
            <a:r>
              <a:rPr lang="en-US" sz="28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Often, its users clicking on something that they shouldn't that can lead to infection. Education and vigilance are important.</a:t>
            </a:r>
          </a:p>
          <a:p>
            <a:pPr marL="1524000" lvl="1" indent="-558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Implement training programs including </a:t>
            </a:r>
            <a:r>
              <a:rPr lang="en-US" sz="28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tabletop exercises. </a:t>
            </a:r>
            <a:r>
              <a:rPr lang="en-US" sz="28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Preparing for ransomware with a </a:t>
            </a:r>
            <a:r>
              <a:rPr lang="en-US" sz="2800" u="sng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hlinkClick r:id="rId2" tooltip="https://www.techtarget.com/searchdisasterrecovery/tip/Prepare-and-conduct-a-ransomware-tabletop-exercise"/>
              </a:rPr>
              <a:t>tabletop exercise</a:t>
            </a:r>
            <a:r>
              <a:rPr lang="en-US" sz="28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 can identify potential gaps and ensure the right process is in place to mitigate and recover from a potential attack.” Link: </a:t>
            </a:r>
            <a:r>
              <a:rPr lang="en-US" sz="2800" u="sng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hlinkClick r:id="rId3" tooltip="https://www.techtarget.com/searchsecurity/feature/Ransomware-trends-statistics-and-facts"/>
              </a:rPr>
              <a:t>Ransomware Trends, Statistics and Facts in 2022 (techtarget.com)</a:t>
            </a:r>
            <a:endParaRPr lang="en-US" sz="2800" u="sng" dirty="0">
              <a:solidFill>
                <a:srgbClr val="000000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marL="965200" lvl="1"/>
            <a:endParaRPr lang="en-US" sz="2800" u="sng" dirty="0">
              <a:solidFill>
                <a:srgbClr val="000000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marL="609600" indent="-558800">
              <a:buFont typeface="+mj-lt"/>
              <a:buAutoNum type="arabicPeriod"/>
            </a:pPr>
            <a:r>
              <a:rPr lang="en-US" sz="32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Operate in Accordance with Best Practices</a:t>
            </a:r>
          </a:p>
          <a:p>
            <a:pPr marL="1524000" lvl="1" indent="-558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Monitor &amp; Mitigate</a:t>
            </a:r>
          </a:p>
          <a:p>
            <a:pPr marL="1524000" lvl="1" indent="-558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Patch regularly. </a:t>
            </a:r>
            <a:r>
              <a:rPr lang="en-US" sz="28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Ransomware code often targets known vulnerabilities. By keeping software and firmware updated, an attack vector can be eliminated.</a:t>
            </a:r>
            <a:endParaRPr lang="en-US" sz="2800" dirty="0"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marL="1524000" lvl="1" indent="-558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Perform frequent backups of critical data. </a:t>
            </a:r>
            <a:r>
              <a:rPr lang="en-US" sz="28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Ransomware's target is data. By having reliable backups, the risk of losing data can be minimized.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3277088"/>
            <a:ext cx="24384000" cy="4389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D541AD-4AD1-E34C-9631-14598F85E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7" y="551295"/>
            <a:ext cx="4004149" cy="972706"/>
          </a:xfrm>
          <a:prstGeom prst="rect">
            <a:avLst/>
          </a:prstGeom>
        </p:spPr>
      </p:pic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10AB119E-10CD-0441-BAD6-E1F88FB58FC8}"/>
              </a:ext>
            </a:extLst>
          </p:cNvPr>
          <p:cNvSpPr/>
          <p:nvPr/>
        </p:nvSpPr>
        <p:spPr>
          <a:xfrm>
            <a:off x="27708" y="1856509"/>
            <a:ext cx="10474037" cy="138546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A8912FD-CB49-194E-93EA-D2F8D4E76907}"/>
              </a:ext>
            </a:extLst>
          </p:cNvPr>
          <p:cNvSpPr/>
          <p:nvPr/>
        </p:nvSpPr>
        <p:spPr>
          <a:xfrm>
            <a:off x="10515599" y="1870363"/>
            <a:ext cx="9545783" cy="124692"/>
          </a:xfrm>
          <a:prstGeom prst="round1Rect">
            <a:avLst/>
          </a:prstGeom>
          <a:ln>
            <a:solidFill>
              <a:srgbClr val="13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A0361-410A-A448-9206-BD369E88F33D}"/>
              </a:ext>
            </a:extLst>
          </p:cNvPr>
          <p:cNvSpPr txBox="1"/>
          <p:nvPr/>
        </p:nvSpPr>
        <p:spPr>
          <a:xfrm>
            <a:off x="10086109" y="13315890"/>
            <a:ext cx="1543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AgilePath Corporation | www.agile-path.com | Copyright@ 2022 AgilePath Corporation. All Rights Reserved and Confidential.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99AB5-31D2-4399-859E-0583E3F69173}"/>
              </a:ext>
            </a:extLst>
          </p:cNvPr>
          <p:cNvSpPr txBox="1"/>
          <p:nvPr/>
        </p:nvSpPr>
        <p:spPr>
          <a:xfrm>
            <a:off x="5562600" y="68464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Cyber Practice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DA65F-85A2-4FED-A19F-1391C1128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42" y="2520588"/>
            <a:ext cx="3841482" cy="23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277088"/>
            <a:ext cx="24384000" cy="4389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10AB119E-10CD-0441-BAD6-E1F88FB58FC8}"/>
              </a:ext>
            </a:extLst>
          </p:cNvPr>
          <p:cNvSpPr/>
          <p:nvPr/>
        </p:nvSpPr>
        <p:spPr>
          <a:xfrm>
            <a:off x="27708" y="1856509"/>
            <a:ext cx="10474037" cy="138546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0A8912FD-CB49-194E-93EA-D2F8D4E76907}"/>
              </a:ext>
            </a:extLst>
          </p:cNvPr>
          <p:cNvSpPr/>
          <p:nvPr/>
        </p:nvSpPr>
        <p:spPr>
          <a:xfrm>
            <a:off x="10515599" y="1870363"/>
            <a:ext cx="9545783" cy="124692"/>
          </a:xfrm>
          <a:prstGeom prst="round1Rect">
            <a:avLst/>
          </a:prstGeom>
          <a:ln>
            <a:solidFill>
              <a:srgbClr val="13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A0361-410A-A448-9206-BD369E88F33D}"/>
              </a:ext>
            </a:extLst>
          </p:cNvPr>
          <p:cNvSpPr txBox="1"/>
          <p:nvPr/>
        </p:nvSpPr>
        <p:spPr>
          <a:xfrm>
            <a:off x="10086109" y="13315890"/>
            <a:ext cx="1543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AgilePath Corporation | www.agile-path.com | Copyright@ 2022 AgilePath Corporation. All Rights Reserved and Confidential.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FDCDE-AE7E-7C49-92A9-F17B7315F2DB}"/>
              </a:ext>
            </a:extLst>
          </p:cNvPr>
          <p:cNvSpPr txBox="1"/>
          <p:nvPr/>
        </p:nvSpPr>
        <p:spPr>
          <a:xfrm>
            <a:off x="2632364" y="831272"/>
            <a:ext cx="259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3A6FF"/>
                </a:solidFill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89C2C8-8A89-8441-A327-3E0DFE7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98" y="2646218"/>
            <a:ext cx="17930961" cy="505691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5B5CDB-A2DE-754F-BE6D-0872D221196A}"/>
              </a:ext>
            </a:extLst>
          </p:cNvPr>
          <p:cNvSpPr txBox="1"/>
          <p:nvPr/>
        </p:nvSpPr>
        <p:spPr>
          <a:xfrm>
            <a:off x="16720630" y="9889731"/>
            <a:ext cx="5821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hnschrift" panose="020B0502040204020203" pitchFamily="34" charset="0"/>
              </a:rPr>
              <a:t>CONTACT :</a:t>
            </a:r>
          </a:p>
          <a:p>
            <a:r>
              <a:rPr lang="en-US" dirty="0">
                <a:solidFill>
                  <a:srgbClr val="002060"/>
                </a:solidFill>
                <a:latin typeface="Bahnschrift" panose="020B0502040204020203" pitchFamily="34" charset="0"/>
              </a:rPr>
              <a:t>Paul Dube </a:t>
            </a:r>
          </a:p>
          <a:p>
            <a:r>
              <a:rPr lang="en-US" dirty="0">
                <a:solidFill>
                  <a:srgbClr val="002060"/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pdube@agile-path.com</a:t>
            </a:r>
            <a:endParaRPr lang="en-US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Bahnschrift" panose="020B0502040204020203" pitchFamily="34" charset="0"/>
              </a:rPr>
              <a:t>207-752-2268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A4EB2-61FB-7940-A660-7402B57378D6}"/>
              </a:ext>
            </a:extLst>
          </p:cNvPr>
          <p:cNvSpPr txBox="1"/>
          <p:nvPr/>
        </p:nvSpPr>
        <p:spPr>
          <a:xfrm>
            <a:off x="3075709" y="8547652"/>
            <a:ext cx="1640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To learn more about the  AgilePath Cybersecurity Practice please visit us at:</a:t>
            </a:r>
          </a:p>
          <a:p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AgilePath Cyber Practice – </a:t>
            </a:r>
            <a:r>
              <a:rPr lang="en-US" dirty="0" err="1">
                <a:solidFill>
                  <a:srgbClr val="0070C0"/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Agilepath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(agile-path.com)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38452D-865C-9F6A-415B-8891432E8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7" y="551295"/>
            <a:ext cx="4004149" cy="9727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0B0A31-0957-31AB-916D-F506E48D2EDA}"/>
              </a:ext>
            </a:extLst>
          </p:cNvPr>
          <p:cNvSpPr txBox="1"/>
          <p:nvPr/>
        </p:nvSpPr>
        <p:spPr>
          <a:xfrm>
            <a:off x="5562600" y="68464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Cyber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A35296-8216-D7FB-E308-DC91E0748A2D}"/>
              </a:ext>
            </a:extLst>
          </p:cNvPr>
          <p:cNvSpPr txBox="1"/>
          <p:nvPr/>
        </p:nvSpPr>
        <p:spPr>
          <a:xfrm>
            <a:off x="3075709" y="10237308"/>
            <a:ext cx="8910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ahnschrift" panose="020B0502040204020203" pitchFamily="34" charset="0"/>
              </a:rPr>
              <a:t>Next Webinar – September 7</a:t>
            </a:r>
            <a:r>
              <a:rPr lang="en-US" b="1" baseline="30000" dirty="0">
                <a:solidFill>
                  <a:srgbClr val="0070C0"/>
                </a:solidFill>
                <a:latin typeface="Bahnschrift" panose="020B0502040204020203" pitchFamily="34" charset="0"/>
              </a:rPr>
              <a:t>th</a:t>
            </a:r>
            <a:r>
              <a:rPr lang="en-US" b="1" dirty="0">
                <a:solidFill>
                  <a:srgbClr val="0070C0"/>
                </a:solidFill>
                <a:latin typeface="Bahnschrift" panose="020B0502040204020203" pitchFamily="34" charset="0"/>
              </a:rPr>
              <a:t>  12:00PM ET</a:t>
            </a:r>
          </a:p>
          <a:p>
            <a:r>
              <a:rPr lang="en-US" dirty="0">
                <a:latin typeface="Bahnschrift" panose="020B0502040204020203" pitchFamily="34" charset="0"/>
              </a:rPr>
              <a:t>AgilePath Cyber Practice – Assessments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6020</TotalTime>
  <Words>1033</Words>
  <Application>Microsoft Office PowerPoint</Application>
  <PresentationFormat>Custom</PresentationFormat>
  <Paragraphs>101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Candara</vt:lpstr>
      <vt:lpstr>Courier New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Paul Dube</cp:lastModifiedBy>
  <cp:revision>157</cp:revision>
  <dcterms:modified xsi:type="dcterms:W3CDTF">2022-07-12T14:05:04Z</dcterms:modified>
</cp:coreProperties>
</file>